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5" r:id="rId3"/>
    <p:sldId id="290" r:id="rId4"/>
    <p:sldId id="291" r:id="rId5"/>
    <p:sldId id="262" r:id="rId6"/>
    <p:sldId id="306" r:id="rId7"/>
    <p:sldId id="307" r:id="rId8"/>
    <p:sldId id="308" r:id="rId9"/>
    <p:sldId id="310" r:id="rId10"/>
    <p:sldId id="311" r:id="rId11"/>
    <p:sldId id="312" r:id="rId12"/>
    <p:sldId id="313" r:id="rId13"/>
    <p:sldId id="316" r:id="rId14"/>
    <p:sldId id="317" r:id="rId15"/>
    <p:sldId id="318" r:id="rId16"/>
    <p:sldId id="300" r:id="rId17"/>
    <p:sldId id="315" r:id="rId18"/>
    <p:sldId id="305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CC"/>
    <a:srgbClr val="2035F8"/>
    <a:srgbClr val="0B17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Светлый стиль 3 -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Светлый стиль 1 -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13"/>
    <p:restoredTop sz="94671"/>
  </p:normalViewPr>
  <p:slideViewPr>
    <p:cSldViewPr>
      <p:cViewPr varScale="1">
        <p:scale>
          <a:sx n="96" d="100"/>
          <a:sy n="96" d="100"/>
        </p:scale>
        <p:origin x="108" y="36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D89FF8-C248-42D2-AD30-9D37A6804356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83F2DB-1CEB-4531-9F52-940207C7A0A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9621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cut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6CC">
            <a:alpha val="4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12.03.2025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cut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620688"/>
          </a:xfrm>
        </p:spPr>
        <p:txBody>
          <a:bodyPr>
            <a:noAutofit/>
          </a:bodyPr>
          <a:lstStyle/>
          <a:p>
            <a:br>
              <a:rPr lang="ru-RU" sz="2000" dirty="0">
                <a:ln w="12700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ysClr val="windowText" lastClr="00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</a:br>
            <a:endParaRPr lang="ru-RU" sz="2000" dirty="0">
              <a:ln w="12700">
                <a:solidFill>
                  <a:schemeClr val="accent2">
                    <a:lumMod val="50000"/>
                  </a:schemeClr>
                </a:solidFill>
                <a:prstDash val="solid"/>
              </a:ln>
              <a:solidFill>
                <a:sysClr val="windowText" lastClr="00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35560" y="5239706"/>
            <a:ext cx="7812360" cy="1512168"/>
          </a:xfrm>
          <a:prstGeom prst="roundRec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sz="3500" dirty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Участник:    </a:t>
            </a:r>
            <a:r>
              <a:rPr lang="ru-RU" sz="3500" b="1" dirty="0">
                <a:ln w="12700">
                  <a:noFill/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Ковригин Фёдор                        </a:t>
            </a:r>
            <a:endParaRPr lang="ru-RU" sz="2000" dirty="0">
              <a:ln w="12700">
                <a:noFill/>
                <a:prstDash val="solid"/>
              </a:ln>
              <a:solidFill>
                <a:schemeClr val="tx2">
                  <a:lumMod val="7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l"/>
            <a:endParaRPr lang="ru-RU" sz="2000" dirty="0">
              <a:ln>
                <a:solidFill>
                  <a:schemeClr val="accent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97495" y="197411"/>
            <a:ext cx="9144000" cy="783193"/>
          </a:xfrm>
          <a:prstGeom prst="roundRec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Команда </a:t>
            </a:r>
            <a:r>
              <a:rPr lang="en-US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«Y-School»</a:t>
            </a:r>
            <a:endParaRPr lang="ru-RU" sz="4000" dirty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98921A-646C-4AA8-B16F-4E4AEE3BEA82}"/>
              </a:ext>
            </a:extLst>
          </p:cNvPr>
          <p:cNvSpPr txBox="1"/>
          <p:nvPr/>
        </p:nvSpPr>
        <p:spPr>
          <a:xfrm>
            <a:off x="1597495" y="1584623"/>
            <a:ext cx="9144000" cy="2145268"/>
          </a:xfrm>
          <a:prstGeom prst="roundRect">
            <a:avLst/>
          </a:prstGeom>
          <a:solidFill>
            <a:schemeClr val="lt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ru-RU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Модуль Ж </a:t>
            </a:r>
          </a:p>
          <a:p>
            <a:r>
              <a:rPr lang="en-US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«</a:t>
            </a:r>
            <a:r>
              <a:rPr lang="ru-RU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Продвижение и презентация компании (фирмы, проекта) в регионе</a:t>
            </a:r>
            <a:r>
              <a:rPr lang="en-US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»</a:t>
            </a:r>
            <a:endParaRPr lang="ru-RU" sz="4000" dirty="0">
              <a:ln w="0"/>
              <a:solidFill>
                <a:schemeClr val="tx2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1AD071C-9E10-42BB-B88D-25B3FFC663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09" t="24801" r="16335" b="13251"/>
          <a:stretch/>
        </p:blipFill>
        <p:spPr>
          <a:xfrm>
            <a:off x="1082290" y="142235"/>
            <a:ext cx="10027419" cy="657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683292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60ADEA6-D930-4115-A0E3-695CA33441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98" t="25850" r="29328" b="13250"/>
          <a:stretch/>
        </p:blipFill>
        <p:spPr>
          <a:xfrm>
            <a:off x="1077787" y="111722"/>
            <a:ext cx="10058773" cy="6629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46462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D92529D-1F06-4AFE-9DB1-314B47C4F0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88" t="25850" r="29328" b="14300"/>
          <a:stretch/>
        </p:blipFill>
        <p:spPr>
          <a:xfrm>
            <a:off x="1415480" y="215953"/>
            <a:ext cx="9577064" cy="627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80461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3352" y="260648"/>
            <a:ext cx="11665296" cy="2132856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Autofit/>
          </a:bodyPr>
          <a:lstStyle/>
          <a:p>
            <a:r>
              <a:rPr lang="ru-RU" sz="36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Меры повышения вклада туристов в местную экономику за счет увеличения трат на товары и услуги местного бизнеса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EE1E20-05E4-41E2-A2E1-782FECD15B6A}"/>
              </a:ext>
            </a:extLst>
          </p:cNvPr>
          <p:cNvSpPr txBox="1"/>
          <p:nvPr/>
        </p:nvSpPr>
        <p:spPr>
          <a:xfrm>
            <a:off x="263352" y="2708920"/>
            <a:ext cx="11665297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Поддержка местного ремесленника в создании уникальных товаров, которые можно предложить туристам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Создание гастрономического тура, который включают посещение местного кафе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Поддержка кафе в разработке меню, акцентирующего внимание на местной кухне и продуктах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Разработка и продвижение экскурсий, туров и мероприятий, которые используют местные природные и культурные ресурсы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Предоставление информации о местных магазинах и сервисах в туристических центрах</a:t>
            </a:r>
          </a:p>
        </p:txBody>
      </p:sp>
    </p:spTree>
    <p:extLst>
      <p:ext uri="{BB962C8B-B14F-4D97-AF65-F5344CB8AC3E}">
        <p14:creationId xmlns:p14="http://schemas.microsoft.com/office/powerpoint/2010/main" val="2414699511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3352" y="260648"/>
            <a:ext cx="11665296" cy="936104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Autofit/>
          </a:bodyPr>
          <a:lstStyle/>
          <a:p>
            <a:r>
              <a:rPr lang="ru-RU" sz="36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Социально-экономический эффект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EE1E20-05E4-41E2-A2E1-782FECD15B6A}"/>
              </a:ext>
            </a:extLst>
          </p:cNvPr>
          <p:cNvSpPr txBox="1"/>
          <p:nvPr/>
        </p:nvSpPr>
        <p:spPr>
          <a:xfrm>
            <a:off x="263352" y="2708920"/>
            <a:ext cx="11665297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Экономический рост и создание рабочих мест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Рост доходов местного бизнеса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Увеличение налоговых поступлений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Инвестиции в инфраструктуру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Культурный обмен и развитие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Повышение уровня жизни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751687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3352" y="260648"/>
            <a:ext cx="11665296" cy="936104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Autofit/>
          </a:bodyPr>
          <a:lstStyle/>
          <a:p>
            <a:r>
              <a:rPr lang="ru-RU" sz="36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Меры поддержи бизнеса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EE1E20-05E4-41E2-A2E1-782FECD15B6A}"/>
              </a:ext>
            </a:extLst>
          </p:cNvPr>
          <p:cNvSpPr txBox="1"/>
          <p:nvPr/>
        </p:nvSpPr>
        <p:spPr>
          <a:xfrm>
            <a:off x="119336" y="1412776"/>
            <a:ext cx="11665297" cy="5262979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Поддержка предпринимателей в сфере туризма особенно важна в таких регионах, как Калининградская область, где туризм является одним из ключевых секторов экономики. </a:t>
            </a:r>
            <a:r>
              <a:rPr lang="ru-R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Существующие меры поддержки:</a:t>
            </a:r>
          </a:p>
          <a:p>
            <a:pPr marL="457200" indent="-4572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Государственные субсидии и гранты</a:t>
            </a:r>
          </a:p>
          <a:p>
            <a:pPr marL="457200" indent="-4572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Налоговые льготы</a:t>
            </a:r>
          </a:p>
          <a:p>
            <a:pPr marL="457200" indent="-4572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Маркетинговая поддержка: Участие в международных выставках и ярмарках</a:t>
            </a:r>
          </a:p>
          <a:p>
            <a:pPr marL="457200" indent="-4572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Развитие инфраструктуры: Инвестиции в транспортную и туристическую инфраструктуру, такие как дороги, аэропорты</a:t>
            </a:r>
          </a:p>
          <a:p>
            <a:r>
              <a:rPr lang="ru-R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Предлагаю разработать дополнительные меры поддержки:</a:t>
            </a:r>
          </a:p>
          <a:p>
            <a:pPr marL="457200" indent="-4572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Увеличить число кластеров, объединяющих различные предприятия, работающие в сфере туризма</a:t>
            </a:r>
          </a:p>
          <a:p>
            <a:pPr marL="457200" indent="-4572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программы, стимулирующие туристов возвращаться в регион</a:t>
            </a:r>
          </a:p>
          <a:p>
            <a:pPr marL="457200" indent="-4572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резервный фонд для предоставления экстренной финансовой помощи предпринимателям в случае экономических кризисов или чрезвычайных ситуаций</a:t>
            </a:r>
          </a:p>
        </p:txBody>
      </p:sp>
    </p:spTree>
    <p:extLst>
      <p:ext uri="{BB962C8B-B14F-4D97-AF65-F5344CB8AC3E}">
        <p14:creationId xmlns:p14="http://schemas.microsoft.com/office/powerpoint/2010/main" val="3334543152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60338" y="0"/>
            <a:ext cx="8340118" cy="1052736"/>
          </a:xfrm>
          <a:prstGeom prst="downArrowCallou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ru-RU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Процесс принятия решений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939EE34A-FB66-4052-84C4-B9F43F2866AD}"/>
              </a:ext>
            </a:extLst>
          </p:cNvPr>
          <p:cNvSpPr txBox="1">
            <a:spLocks/>
          </p:cNvSpPr>
          <p:nvPr/>
        </p:nvSpPr>
        <p:spPr>
          <a:xfrm>
            <a:off x="1955540" y="3833242"/>
            <a:ext cx="8280920" cy="1052736"/>
          </a:xfrm>
          <a:prstGeom prst="downArrowCallou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Способ решения конфликтов</a:t>
            </a:r>
          </a:p>
        </p:txBody>
      </p:sp>
      <p:sp>
        <p:nvSpPr>
          <p:cNvPr id="3" name="Блок-схема: документ 2"/>
          <p:cNvSpPr/>
          <p:nvPr/>
        </p:nvSpPr>
        <p:spPr>
          <a:xfrm>
            <a:off x="0" y="1124744"/>
            <a:ext cx="12192000" cy="1566982"/>
          </a:xfrm>
          <a:prstGeom prst="flowChartDocumen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Консенсус</a:t>
            </a:r>
          </a:p>
          <a:p>
            <a:pPr algn="just"/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В процессе принятия решений участвуют все партнёры по бизнесу. Каждый партнёр имеет возможность поделиться своим мнением о принятом решении</a:t>
            </a:r>
          </a:p>
        </p:txBody>
      </p:sp>
      <p:sp>
        <p:nvSpPr>
          <p:cNvPr id="4" name="Блок-схема: документ 3"/>
          <p:cNvSpPr/>
          <p:nvPr/>
        </p:nvSpPr>
        <p:spPr>
          <a:xfrm>
            <a:off x="106996" y="4941168"/>
            <a:ext cx="11978008" cy="1949172"/>
          </a:xfrm>
          <a:prstGeom prst="flowChartDocumen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Компромисс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— когда все стороны конфликта идут на уступки и чем-то пожертвуют, чтобы договориться.</a:t>
            </a:r>
          </a:p>
          <a:p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Сотрудничество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 — когда все стороны конфликта стремятся найти взаимоприемлемое решение, учитывая интересы каждого</a:t>
            </a:r>
          </a:p>
        </p:txBody>
      </p:sp>
    </p:spTree>
    <p:extLst>
      <p:ext uri="{BB962C8B-B14F-4D97-AF65-F5344CB8AC3E}">
        <p14:creationId xmlns:p14="http://schemas.microsoft.com/office/powerpoint/2010/main" val="68999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F3FF929-3AF5-4A14-95CC-978B688AD6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00" t="24801" r="16335" b="14301"/>
          <a:stretch/>
        </p:blipFill>
        <p:spPr>
          <a:xfrm>
            <a:off x="1415480" y="191067"/>
            <a:ext cx="9937104" cy="647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651190"/>
      </p:ext>
    </p:extLst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93A614-DCDA-46D5-9227-FE96C2766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0808"/>
            <a:ext cx="10972800" cy="1143000"/>
          </a:xfr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Благодарю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756330820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79576" y="188640"/>
            <a:ext cx="7992889" cy="908720"/>
          </a:xfrm>
          <a:prstGeom prst="downArrowCallou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rmAutofit fontScale="90000"/>
          </a:bodyPr>
          <a:lstStyle/>
          <a:p>
            <a:r>
              <a:rPr lang="ru-RU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Проблема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3B7EB14-163C-4661-BC9A-ADD1ACC7C75B}"/>
              </a:ext>
            </a:extLst>
          </p:cNvPr>
          <p:cNvSpPr/>
          <p:nvPr/>
        </p:nvSpPr>
        <p:spPr>
          <a:xfrm>
            <a:off x="263352" y="1097360"/>
            <a:ext cx="11665296" cy="1200329"/>
          </a:xfrm>
          <a:prstGeom prst="rec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неравномерное распределение туристического потока по региону</a:t>
            </a:r>
          </a:p>
          <a:p>
            <a:pPr marL="342900" indent="-342900"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молодой аудитории существующие туристические направления непопулярны в связи с отсутствием подходящего и интересного досуга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045B5DF-CE5B-4C60-A005-D8FDF892B8F1}"/>
              </a:ext>
            </a:extLst>
          </p:cNvPr>
          <p:cNvSpPr/>
          <p:nvPr/>
        </p:nvSpPr>
        <p:spPr>
          <a:xfrm>
            <a:off x="263352" y="3570674"/>
            <a:ext cx="11737304" cy="1569660"/>
          </a:xfrm>
          <a:prstGeom prst="rec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и позиционирование нового объекта притяжения туристов в посёлке Луговое, расположенном в Гурьевском городском округе Калининградской области, на юго-востоке региона поможет Калининградской области раскрыть свой потенциал и выйти на новый уровень развития.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28BE6AC4-419F-4D77-8F33-7B4E07DB67D3}"/>
              </a:ext>
            </a:extLst>
          </p:cNvPr>
          <p:cNvSpPr txBox="1">
            <a:spLocks/>
          </p:cNvSpPr>
          <p:nvPr/>
        </p:nvSpPr>
        <p:spPr>
          <a:xfrm>
            <a:off x="2254086" y="2661954"/>
            <a:ext cx="7992889" cy="908720"/>
          </a:xfrm>
          <a:prstGeom prst="downArrowCallou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Гипотеза</a:t>
            </a: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629D8D-934C-4742-BF96-A9467C52B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3552" y="116632"/>
            <a:ext cx="8064896" cy="1124744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/>
          <a:p>
            <a:r>
              <a:rPr lang="ru-RU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Бизнес-идея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9CEC5E7-1471-430B-AC44-5949A4D1F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6566" y="1416338"/>
            <a:ext cx="11103025" cy="967532"/>
          </a:xfr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Организация промышленной экскурсии в столярную мастерскую, где производят сувениры, мебель и др. изделия из массива дерева</a:t>
            </a:r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F844CCB-42B7-4E83-A795-0615103585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0"/>
          <a:stretch/>
        </p:blipFill>
        <p:spPr>
          <a:xfrm>
            <a:off x="551396" y="2564904"/>
            <a:ext cx="3087876" cy="3528392"/>
          </a:xfrm>
          <a:prstGeom prst="round2Diag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26C3DCE-1EEC-490E-9283-4CBE2A91F9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2830" y="2570976"/>
            <a:ext cx="2787774" cy="3717032"/>
          </a:xfrm>
          <a:prstGeom prst="round2Diag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E69A138-6750-43A3-8A7D-3156AF9CC76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51"/>
          <a:stretch/>
        </p:blipFill>
        <p:spPr>
          <a:xfrm rot="20964841">
            <a:off x="4481439" y="2656543"/>
            <a:ext cx="3715154" cy="3985101"/>
          </a:xfrm>
          <a:prstGeom prst="ellipse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92994342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0"/>
            <a:ext cx="8280920" cy="1556792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Autofit/>
          </a:bodyPr>
          <a:lstStyle/>
          <a:p>
            <a:r>
              <a:rPr lang="ru-RU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Обоснование выбора бизнес-идеи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28093EA-FBC1-4BA7-8746-80CC3000360A}"/>
              </a:ext>
            </a:extLst>
          </p:cNvPr>
          <p:cNvSpPr/>
          <p:nvPr/>
        </p:nvSpPr>
        <p:spPr>
          <a:xfrm>
            <a:off x="-9526" y="1628800"/>
            <a:ext cx="12191999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Калининградской области проживает около 90% русских, но в основном здесь можно увидеть немецкие культурные традиции. Калининград славится своими янтарными богатствами, но помимо этого он славится ценными породами древесины, которые не встречаются в других уголках мира.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Знакомство с местной художественной обработкой дерева, национальным видом декоративно-прикладного творчества, поможет гостям и местным жителям расширить свой кругозор и разгрузить приморские перегруженные города от туристов, обеспечив поступление доходов в местный бюджет.</a:t>
            </a:r>
            <a:endParaRPr lang="ru-RU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7B9436F-C7D7-4F78-9FB5-42D228426A75}"/>
              </a:ext>
            </a:extLst>
          </p:cNvPr>
          <p:cNvSpPr/>
          <p:nvPr/>
        </p:nvSpPr>
        <p:spPr>
          <a:xfrm>
            <a:off x="0" y="5589240"/>
            <a:ext cx="12182472" cy="830997"/>
          </a:xfrm>
          <a:prstGeom prst="rec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https://www.mid.ru/ru/foreign_policy/economic_diplomacy/vnesneekonomiceskie-svazi-sub-ektov-rossijskoj-federacii/1453396/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378576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63B296AD-FE19-4D74-8DB3-6ED1855AB8DA}"/>
              </a:ext>
            </a:extLst>
          </p:cNvPr>
          <p:cNvSpPr/>
          <p:nvPr/>
        </p:nvSpPr>
        <p:spPr>
          <a:xfrm>
            <a:off x="12613" y="1570065"/>
            <a:ext cx="6502822" cy="1259919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Мозговой штурм</a:t>
            </a: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 трех идей выбрана одна</a:t>
            </a:r>
          </a:p>
          <a:p>
            <a:pPr algn="ctr"/>
            <a:endParaRPr lang="ru-RU" sz="2000" dirty="0"/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A1FC71BA-5613-4CE1-A214-1C48E14D04D6}"/>
              </a:ext>
            </a:extLst>
          </p:cNvPr>
          <p:cNvSpPr/>
          <p:nvPr/>
        </p:nvSpPr>
        <p:spPr>
          <a:xfrm>
            <a:off x="6528048" y="1501961"/>
            <a:ext cx="5663953" cy="132802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Тест</a:t>
            </a:r>
          </a:p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Оценка наиболее значимых факторов по 20 критериям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9023" y="81629"/>
            <a:ext cx="6528048" cy="1484784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Autofit/>
          </a:bodyPr>
          <a:lstStyle/>
          <a:p>
            <a:r>
              <a:rPr lang="ru-RU" sz="36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Метод генерации бизнес-идеи</a:t>
            </a:r>
          </a:p>
        </p:txBody>
      </p:sp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E3AA9307-7BFC-4B26-840B-74F2EF3F2416}"/>
              </a:ext>
            </a:extLst>
          </p:cNvPr>
          <p:cNvSpPr txBox="1">
            <a:spLocks/>
          </p:cNvSpPr>
          <p:nvPr/>
        </p:nvSpPr>
        <p:spPr>
          <a:xfrm>
            <a:off x="6528048" y="81629"/>
            <a:ext cx="5663952" cy="1412776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Метод оценки бизнес-идеи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DC89A34-61E1-400A-AF0B-E7C2D2B92DE0}"/>
              </a:ext>
            </a:extLst>
          </p:cNvPr>
          <p:cNvSpPr/>
          <p:nvPr/>
        </p:nvSpPr>
        <p:spPr>
          <a:xfrm>
            <a:off x="839416" y="3717032"/>
            <a:ext cx="11233248" cy="830997"/>
          </a:xfrm>
          <a:prstGeom prst="rec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 Разработать план 3 х часовую экскурсию по трем локациям области для группы из 30 туристов в июле 2025 года</a:t>
            </a: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0"/>
            <a:ext cx="8280920" cy="1556792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Autofit/>
          </a:bodyPr>
          <a:lstStyle/>
          <a:p>
            <a:r>
              <a:rPr lang="ru-RU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Обоснование выбора бизнес-идеи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28093EA-FBC1-4BA7-8746-80CC3000360A}"/>
              </a:ext>
            </a:extLst>
          </p:cNvPr>
          <p:cNvSpPr/>
          <p:nvPr/>
        </p:nvSpPr>
        <p:spPr>
          <a:xfrm>
            <a:off x="-9526" y="1628800"/>
            <a:ext cx="12191999" cy="3046988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Калининградской области проживает около 90% русских, но в основном здесь можно увидеть немецкие культурные традиции. Калининград славится своими янтарными богатствами, но помимо этого он славится ценными породами древесины, которые не встречаются в других уголках мира.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Знакомство с местной художественной обработкой дерева, национальным видом декоративно-прикладного творчества, поможет гостям и местным жителям расширить свой кругозор.</a:t>
            </a:r>
            <a:endParaRPr lang="ru-RU" sz="24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7B9436F-C7D7-4F78-9FB5-42D228426A75}"/>
              </a:ext>
            </a:extLst>
          </p:cNvPr>
          <p:cNvSpPr/>
          <p:nvPr/>
        </p:nvSpPr>
        <p:spPr>
          <a:xfrm>
            <a:off x="0" y="5589240"/>
            <a:ext cx="12182472" cy="830997"/>
          </a:xfrm>
          <a:prstGeom prst="rec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https://www.mid.ru/ru/foreign_policy/economic_diplomacy/vnesneekonomiceskie-svazi-sub-ektov-rossijskoj-federacii/1453396/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701813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0"/>
            <a:ext cx="7992888" cy="928114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Autofit/>
          </a:bodyPr>
          <a:lstStyle/>
          <a:p>
            <a:r>
              <a:rPr lang="ru-RU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Описание продукта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758C907-CE7F-44F2-BED2-55A2098439F5}"/>
              </a:ext>
            </a:extLst>
          </p:cNvPr>
          <p:cNvSpPr/>
          <p:nvPr/>
        </p:nvSpPr>
        <p:spPr>
          <a:xfrm>
            <a:off x="299356" y="3429000"/>
            <a:ext cx="11593288" cy="230832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Экскурсия с мастер-классом проводится в мастерской в Гурьевском районе, оборудованной станками и учебными верстаками. Бизнес инициатора проекта не требует специальных разрешений и сертификатов. Ответственность за помещение и технику безопасности во время работы несет мастер, за безопасность движения – водитель автобуса. Инициатор проекта отвечает за создание программы и организацию поездки.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C2029D6-A453-495B-AD81-ED70870E2D89}"/>
              </a:ext>
            </a:extLst>
          </p:cNvPr>
          <p:cNvSpPr/>
          <p:nvPr/>
        </p:nvSpPr>
        <p:spPr>
          <a:xfrm>
            <a:off x="245350" y="5805264"/>
            <a:ext cx="11701300" cy="830997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Аналог экскурсии в виде мастер-класса являются онлайн видео уроки, которые тоже пользуются спросом и это показал наш опрос и анализ предложений конкурентов.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774C0C-EED6-4CC8-B089-8E1E8BED7D07}"/>
              </a:ext>
            </a:extLst>
          </p:cNvPr>
          <p:cNvSpPr txBox="1"/>
          <p:nvPr/>
        </p:nvSpPr>
        <p:spPr>
          <a:xfrm>
            <a:off x="299356" y="1086706"/>
            <a:ext cx="11551769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 экскурсии включает три локации: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Посещение Калининградского ботанического сада для знакомства с местными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породами деревьев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Обед в Кафе «На районе» п. Малое Луговое</a:t>
            </a: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Мастер-класс </a:t>
            </a:r>
          </a:p>
        </p:txBody>
      </p:sp>
    </p:spTree>
    <p:extLst>
      <p:ext uri="{BB962C8B-B14F-4D97-AF65-F5344CB8AC3E}">
        <p14:creationId xmlns:p14="http://schemas.microsoft.com/office/powerpoint/2010/main" val="1091852837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0"/>
            <a:ext cx="7992888" cy="928114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>
            <a:noAutofit/>
          </a:bodyPr>
          <a:lstStyle/>
          <a:p>
            <a:r>
              <a:rPr lang="ru-RU" sz="4000" dirty="0">
                <a:ln w="0"/>
                <a:solidFill>
                  <a:schemeClr val="tx2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Описание продукта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21406C88-356A-4D50-811F-A0AFEFBE1E23}"/>
              </a:ext>
            </a:extLst>
          </p:cNvPr>
          <p:cNvGraphicFramePr>
            <a:graphicFrameLocks noGrp="1"/>
          </p:cNvGraphicFramePr>
          <p:nvPr/>
        </p:nvGraphicFramePr>
        <p:xfrm>
          <a:off x="0" y="946572"/>
          <a:ext cx="12192000" cy="5915217"/>
        </p:xfrm>
        <a:graphic>
          <a:graphicData uri="http://schemas.openxmlformats.org/drawingml/2006/table">
            <a:tbl>
              <a:tblPr firstRow="1" firstCol="1" bandRow="1">
                <a:tableStyleId>{69CF1AB2-1976-4502-BF36-3FF5EA218861}</a:tableStyleId>
              </a:tblPr>
              <a:tblGrid>
                <a:gridCol w="1809285">
                  <a:extLst>
                    <a:ext uri="{9D8B030D-6E8A-4147-A177-3AD203B41FA5}">
                      <a16:colId xmlns:a16="http://schemas.microsoft.com/office/drawing/2014/main" val="3088596502"/>
                    </a:ext>
                  </a:extLst>
                </a:gridCol>
                <a:gridCol w="10382715">
                  <a:extLst>
                    <a:ext uri="{9D8B030D-6E8A-4147-A177-3AD203B41FA5}">
                      <a16:colId xmlns:a16="http://schemas.microsoft.com/office/drawing/2014/main" val="15523501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Потребность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Социальная потребностей - образование, развлечение, проведение досуга</a:t>
                      </a:r>
                      <a:endParaRPr lang="ru-RU" sz="1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9290533"/>
                  </a:ext>
                </a:extLst>
              </a:tr>
              <a:tr h="32056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Как реализуется 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Предварительный заказ через мессенджеры, телефонный звонок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155635"/>
                  </a:ext>
                </a:extLst>
              </a:tr>
              <a:tr h="24674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Уровень цен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Средний чек 3,5 тыс. рублей. 5 этапов  </a:t>
                      </a: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699766"/>
                  </a:ext>
                </a:extLst>
              </a:tr>
              <a:tr h="50766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Характеристика спроса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Эластичный по цене. Постоянный с небольшим сезонным колебанием. Снижение в зимний период.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285146"/>
                  </a:ext>
                </a:extLst>
              </a:tr>
              <a:tr h="155617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Каким образом товар/услуга продается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Группа формируется по предварительному списку-заказу. Собирается в условленном месте. На автобусе в сопровождении гидов и классных руководителей (для детей организованных) пребывают в мастерскую, где проводится непосредственно сама экскурсия и мастер-класс. Время проведения зависит от программы и возраста посетителей. Для детей младшего школьного возраста 45 минут, для взрослых 1,5 часа и по желанию больше.</a:t>
                      </a: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Взаиморасчеты наличными деньгами на месте, безналичными с помощью средств электронных платежей на месте или при покупке экскурсии с предоплатой 50%. Бронирование на удобную дату с выбором конкретных, предложенных условий.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608661"/>
                  </a:ext>
                </a:extLst>
              </a:tr>
              <a:tr h="76979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Слабые стороны товара/услуги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Ограничение по возрасту до 8 лет. Стартовый период 10 посадочных мест с инструментами. Предварительная подготовка занимает больше времени проведения мастер-класса. Необходимость в готовом материале для работы. Материалоемкая экскурсия: дерево, лак, наждачная бумага, кисточки, краски, морилка и др. высокая стоимость материалов.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7604858"/>
                  </a:ext>
                </a:extLst>
              </a:tr>
              <a:tr h="67352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Преимущества товара/услуги</a:t>
                      </a:r>
                      <a:endParaRPr lang="ru-RU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Слабая конкуренция, отсутствие предложений аналогов. Нет желающих мастеров заниматься хлопотным делом. Наличие мастерской, уникального мастера, готового предавать опыт.</a:t>
                      </a:r>
                      <a:endParaRPr lang="ru-RU" sz="1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616" marR="63616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47737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9812099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421A05-44CA-44DF-B0A3-60CDC007FE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07" t="25850" r="29329" b="13250"/>
          <a:stretch/>
        </p:blipFill>
        <p:spPr>
          <a:xfrm>
            <a:off x="1127448" y="324725"/>
            <a:ext cx="9526911" cy="620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16944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2290</TotalTime>
  <Words>973</Words>
  <Application>Microsoft Office PowerPoint</Application>
  <PresentationFormat>Широкоэкранный</PresentationFormat>
  <Paragraphs>84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Calibri</vt:lpstr>
      <vt:lpstr>Times New Roman</vt:lpstr>
      <vt:lpstr>Тема Office</vt:lpstr>
      <vt:lpstr> </vt:lpstr>
      <vt:lpstr>Проблема</vt:lpstr>
      <vt:lpstr>Бизнес-идея</vt:lpstr>
      <vt:lpstr>Обоснование выбора бизнес-идеи</vt:lpstr>
      <vt:lpstr>Метод генерации бизнес-идеи</vt:lpstr>
      <vt:lpstr>Обоснование выбора бизнес-идеи</vt:lpstr>
      <vt:lpstr>Описание продукта</vt:lpstr>
      <vt:lpstr>Описание продукта</vt:lpstr>
      <vt:lpstr>Презентация PowerPoint</vt:lpstr>
      <vt:lpstr>Презентация PowerPoint</vt:lpstr>
      <vt:lpstr>Презентация PowerPoint</vt:lpstr>
      <vt:lpstr>Презентация PowerPoint</vt:lpstr>
      <vt:lpstr>Меры повышения вклада туристов в местную экономику за счет увеличения трат на товары и услуги местного бизнеса</vt:lpstr>
      <vt:lpstr>Социально-экономический эффект</vt:lpstr>
      <vt:lpstr>Меры поддержи бизнеса</vt:lpstr>
      <vt:lpstr>Процесс принятия решений</vt:lpstr>
      <vt:lpstr>Презентация PowerPoint</vt:lpstr>
      <vt:lpstr>Благодарю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КГАПОУ «Техникум индустрии гостеприимства и сервиса» Отборочный этап Регионального чемпионата «Молодые профессионалы»  (WorldSkills Russia) 2018-2019г.   Компетенция «Предпринимательство»</dc:title>
  <dc:creator>mama</dc:creator>
  <cp:lastModifiedBy>Хозяин</cp:lastModifiedBy>
  <cp:revision>192</cp:revision>
  <dcterms:created xsi:type="dcterms:W3CDTF">2019-09-29T16:39:48Z</dcterms:created>
  <dcterms:modified xsi:type="dcterms:W3CDTF">2025-03-12T23:16:11Z</dcterms:modified>
</cp:coreProperties>
</file>

<file path=docProps/thumbnail.jpeg>
</file>